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74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444" autoAdjust="0"/>
  </p:normalViewPr>
  <p:slideViewPr>
    <p:cSldViewPr snapToGrid="0">
      <p:cViewPr varScale="1">
        <p:scale>
          <a:sx n="69" d="100"/>
          <a:sy n="69" d="100"/>
        </p:scale>
        <p:origin x="17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3C8D3-04E3-4DD4-9966-37B4E0E4B3D0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B3E01-7AC3-4A3A-B3B9-BDD481FB52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24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3E01-7AC3-4A3A-B3B9-BDD481FB525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22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8B3E01-7AC3-4A3A-B3B9-BDD481FB525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78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674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7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28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47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78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3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15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41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6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96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5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ABF1-A3FB-4B2D-BFBA-B22E00E74BFE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BBC72-F8DC-4F15-B2D0-963021B9C7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37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60D8-199F-3E13-F38F-661278EAA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30678" y="662334"/>
            <a:ext cx="9184024" cy="285105"/>
          </a:xfrm>
        </p:spPr>
        <p:txBody>
          <a:bodyPr>
            <a:normAutofit fontScale="90000"/>
          </a:bodyPr>
          <a:lstStyle/>
          <a:p>
            <a:r>
              <a:rPr lang="en-US" sz="1463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50" b="1" kern="100" dirty="0">
                <a:solidFill>
                  <a:srgbClr val="4C94D8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CRM</a:t>
            </a:r>
            <a:r>
              <a:rPr lang="en-US" sz="1625" b="1" kern="100" dirty="0">
                <a:solidFill>
                  <a:srgbClr val="4C94D8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50" b="1" kern="100" dirty="0">
                <a:solidFill>
                  <a:srgbClr val="4C94D8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For Jewel Management-[Admin]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CA103-5426-CCE8-EBEC-633929FE0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79903" y="861297"/>
            <a:ext cx="12199435" cy="1874690"/>
          </a:xfrm>
        </p:spPr>
        <p:txBody>
          <a:bodyPr/>
          <a:lstStyle/>
          <a:p>
            <a:r>
              <a:rPr lang="en-IN" sz="1463" b="1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Sri Vasavi Degree &amp; Pg College</a:t>
            </a:r>
            <a:endParaRPr lang="en-IN" sz="1463" b="1" kern="100" dirty="0">
              <a:solidFill>
                <a:srgbClr val="0F4761"/>
              </a:solidFill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63" b="1" kern="100" dirty="0">
                <a:solidFill>
                  <a:srgbClr val="A02B93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MENTOR NAME :   </a:t>
            </a: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SRI </a:t>
            </a:r>
            <a:r>
              <a:rPr lang="en-IN" sz="1463" b="1" kern="100" dirty="0">
                <a:solidFill>
                  <a:srgbClr val="0E28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L.</a:t>
            </a: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LAKSHMI</a:t>
            </a:r>
            <a:r>
              <a:rPr lang="en-IN" sz="1463" b="1" kern="100" dirty="0">
                <a:solidFill>
                  <a:srgbClr val="0E28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NARAYANA</a:t>
            </a: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63" b="1" kern="100" dirty="0">
                <a:solidFill>
                  <a:srgbClr val="0E28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TEAM ID: </a:t>
            </a:r>
            <a:r>
              <a:rPr lang="en-IN" sz="1600" dirty="0">
                <a:solidFill>
                  <a:srgbClr val="222222"/>
                </a:solidFill>
                <a:latin typeface="verdana" panose="020B0604030504040204" pitchFamily="34" charset="0"/>
              </a:rPr>
              <a:t>LTVIP2025TMID19428</a:t>
            </a:r>
            <a:r>
              <a:rPr lang="en-IN" sz="1463" b="1" kern="100" dirty="0">
                <a:solidFill>
                  <a:srgbClr val="0E284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</a:t>
            </a:r>
            <a:endParaRPr lang="en-US" altLang="en-US" sz="1400" b="1" dirty="0">
              <a:solidFill>
                <a:srgbClr val="002060"/>
              </a:solidFill>
            </a:endParaRP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A02B93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</a:t>
            </a:r>
            <a:endParaRPr lang="en-US" altLang="en-US" sz="2400" dirty="0">
              <a:latin typeface="Arial" panose="020B0604020202020204" pitchFamily="34" charset="0"/>
            </a:endParaRPr>
          </a:p>
          <a:p>
            <a:endParaRPr lang="en-IN" sz="1463" b="1" kern="100" dirty="0">
              <a:solidFill>
                <a:srgbClr val="0E284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ACC2D944-7BD1-5E08-583C-3DE372B7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4" y="171629"/>
            <a:ext cx="1014566" cy="5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BC33927A-EB43-AE05-4C9D-4100CFDA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43" y="9995"/>
            <a:ext cx="1282105" cy="5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99E7719-AB2B-36B8-9479-BCF6B63CF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34"/>
            <a:ext cx="150106" cy="454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185679" rIns="74295" bIns="4126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CF202F-24F2-6ECB-B675-ADBF13EEA99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2865863" y="1057437"/>
            <a:ext cx="2865863" cy="9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185679" rIns="74295" bIns="41262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25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							        </a:t>
            </a:r>
            <a:endParaRPr lang="en-US" altLang="en-US" sz="1463" dirty="0"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66D23DA-A556-050A-C293-E8D7F61A7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7088"/>
            <a:ext cx="150106" cy="55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25">
              <a:solidFill>
                <a:srgbClr val="0F4761"/>
              </a:solidFill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63">
              <a:latin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0A51C4F-B6B7-2A14-7F06-985E357DC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972" y="4091339"/>
            <a:ext cx="150106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1A8925F1-F5DC-913C-1541-98F5355AE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1" y="1860550"/>
            <a:ext cx="1286755" cy="10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0875B61-1273-F38C-2F40-2CCA1D3D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33" y="2179496"/>
            <a:ext cx="9326383" cy="65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950" b="1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Team Leader</a:t>
            </a:r>
            <a:r>
              <a:rPr lang="en-US" altLang="en-US" sz="975" b="1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975" dirty="0">
                <a:latin typeface="Aptos" panose="020B00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 </a:t>
            </a:r>
            <a:r>
              <a:rPr lang="en-IN" sz="1800" b="1" dirty="0" err="1">
                <a:solidFill>
                  <a:srgbClr val="45B0E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Bhagavatula</a:t>
            </a:r>
            <a:r>
              <a:rPr lang="en-IN" sz="1800" b="1" dirty="0">
                <a:solidFill>
                  <a:srgbClr val="45B0E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 Naga Sai Lakshmi Kamala</a:t>
            </a:r>
            <a:endParaRPr lang="en-US" altLang="en-US" sz="1463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25" b="1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Email: </a:t>
            </a:r>
            <a:r>
              <a:rPr lang="en-IN" sz="1800" b="1" dirty="0">
                <a:solidFill>
                  <a:srgbClr val="A02B93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kamalabhagavatula9@gmail.com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3651825-9D77-776E-3545-762B97A35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478" y="678602"/>
            <a:ext cx="150106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269EA280-A9B3-2AFF-DC34-1D24A066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8602"/>
            <a:ext cx="150106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7BEC0D22-9AFD-6E8E-6D7F-E67DA66A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5" y="3064741"/>
            <a:ext cx="1278381" cy="124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7CA660-7013-B442-3638-B68DCA137E60}"/>
              </a:ext>
            </a:extLst>
          </p:cNvPr>
          <p:cNvSpPr txBox="1"/>
          <p:nvPr/>
        </p:nvSpPr>
        <p:spPr>
          <a:xfrm>
            <a:off x="2279660" y="3612995"/>
            <a:ext cx="8068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Team member:</a:t>
            </a:r>
            <a:r>
              <a:rPr lang="en-US" altLang="en-US" sz="1600" b="1" dirty="0"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1600" b="1" dirty="0" err="1">
                <a:solidFill>
                  <a:srgbClr val="45B0E1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Gosala</a:t>
            </a:r>
            <a:r>
              <a:rPr lang="en-US" altLang="en-US" sz="1600" b="1" dirty="0">
                <a:solidFill>
                  <a:srgbClr val="45B0E1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Lavanya</a:t>
            </a:r>
            <a:endParaRPr lang="en-US" altLang="en-US" sz="900" dirty="0"/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Email:</a:t>
            </a:r>
            <a:r>
              <a:rPr lang="en-US" altLang="en-US" sz="1600" b="1" dirty="0">
                <a:solidFill>
                  <a:srgbClr val="A02B93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Lavanyalucky2124@gmail.com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5F17896-8A1C-77C0-8596-07D18B790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0" y="4423096"/>
            <a:ext cx="1278381" cy="10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5C020DE8-1AC3-2A41-3E5E-2F0EBD96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0" y="5659082"/>
            <a:ext cx="1278381" cy="10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C92724-4CE5-4459-EA68-7B2E1745C250}"/>
              </a:ext>
            </a:extLst>
          </p:cNvPr>
          <p:cNvSpPr txBox="1"/>
          <p:nvPr/>
        </p:nvSpPr>
        <p:spPr>
          <a:xfrm>
            <a:off x="2279660" y="4754361"/>
            <a:ext cx="7633008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800" b="1" kern="1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member: </a:t>
            </a:r>
            <a:r>
              <a:rPr lang="en-IN" sz="1800" b="1" kern="100" dirty="0">
                <a:solidFill>
                  <a:srgbClr val="45B0E1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Sure Jyothi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91A25-44F5-14D2-5DA6-8E4A5B82C055}"/>
              </a:ext>
            </a:extLst>
          </p:cNvPr>
          <p:cNvSpPr txBox="1"/>
          <p:nvPr/>
        </p:nvSpPr>
        <p:spPr>
          <a:xfrm>
            <a:off x="2279660" y="4992632"/>
            <a:ext cx="7633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kern="1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Email:</a:t>
            </a:r>
            <a:r>
              <a:rPr lang="en-IN" sz="1800" kern="100" dirty="0">
                <a:solidFill>
                  <a:srgbClr val="222222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solidFill>
                  <a:srgbClr val="A02B93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Jyothisure1905@gmail.com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8A04B-07A3-6E3E-0D90-DEA9D2A6BC9B}"/>
              </a:ext>
            </a:extLst>
          </p:cNvPr>
          <p:cNvSpPr txBox="1"/>
          <p:nvPr/>
        </p:nvSpPr>
        <p:spPr>
          <a:xfrm>
            <a:off x="2279660" y="5794273"/>
            <a:ext cx="7741567" cy="802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endParaRPr lang="en-IN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800" b="1" u="sng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Email:</a:t>
            </a:r>
            <a:r>
              <a:rPr lang="en-IN" sz="1800" b="1" u="sng" kern="100" spc="41" dirty="0" err="1">
                <a:solidFill>
                  <a:srgbClr val="A02B93"/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saisireeshabotta@gmail.com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865EE-AF6E-F5F4-9BA6-039F97B2FDDA}"/>
              </a:ext>
            </a:extLst>
          </p:cNvPr>
          <p:cNvSpPr txBox="1"/>
          <p:nvPr/>
        </p:nvSpPr>
        <p:spPr>
          <a:xfrm>
            <a:off x="2279660" y="5996703"/>
            <a:ext cx="7741567" cy="39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800" b="1" kern="100" dirty="0">
                <a:solidFill>
                  <a:srgbClr val="000000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member: </a:t>
            </a:r>
            <a:r>
              <a:rPr lang="en-IN" sz="1800" b="1" kern="100" dirty="0">
                <a:solidFill>
                  <a:srgbClr val="45B0E1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Botta Sai </a:t>
            </a:r>
            <a:r>
              <a:rPr lang="en-IN" sz="1800" b="1" kern="100" dirty="0" err="1">
                <a:solidFill>
                  <a:srgbClr val="45B0E1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Sireesha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logo for a company&#10;&#10;Description automatically generated">
            <a:extLst>
              <a:ext uri="{FF2B5EF4-FFF2-40B4-BE49-F238E27FC236}">
                <a16:creationId xmlns:a16="http://schemas.microsoft.com/office/drawing/2014/main" id="{372454F2-D676-A469-41E8-87FBDD10C8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32" y="-1382"/>
            <a:ext cx="1498600" cy="6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068418-7712-8B65-5ACC-663D8638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95288"/>
            <a:ext cx="8543925" cy="1621334"/>
          </a:xfrm>
        </p:spPr>
        <p:txBody>
          <a:bodyPr/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The Number Field in Item Object: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9CF-CDB5-4985-8471-E5F9F20A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Picklist Field In Item Object: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Picklist Field In Item Object: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3B373-1DD1-413C-4B76-89960E20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28" y="1196281"/>
            <a:ext cx="8466036" cy="2418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DC99C-340A-C486-8BA9-43D325B1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28" y="3990206"/>
            <a:ext cx="8466036" cy="20850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4EE570-438E-DD1A-2093-EF105F1A5096}"/>
              </a:ext>
            </a:extLst>
          </p:cNvPr>
          <p:cNvSpPr txBox="1"/>
          <p:nvPr/>
        </p:nvSpPr>
        <p:spPr>
          <a:xfrm>
            <a:off x="2476500" y="3157132"/>
            <a:ext cx="4953000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463" dirty="0"/>
          </a:p>
        </p:txBody>
      </p:sp>
    </p:spTree>
    <p:extLst>
      <p:ext uri="{BB962C8B-B14F-4D97-AF65-F5344CB8AC3E}">
        <p14:creationId xmlns:p14="http://schemas.microsoft.com/office/powerpoint/2010/main" val="408575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964F653-6094-1F04-A37D-B4179CEF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-108000"/>
            <a:ext cx="8745640" cy="2124623"/>
          </a:xfrm>
        </p:spPr>
        <p:txBody>
          <a:bodyPr>
            <a:normAutofit/>
          </a:bodyPr>
          <a:lstStyle/>
          <a:p>
            <a:r>
              <a:rPr lang="en-US" sz="1625" b="1" dirty="0"/>
              <a:t>Creating Picklist Field In Item Object:</a:t>
            </a:r>
            <a:br>
              <a:rPr lang="en-US" sz="1625" b="1" dirty="0"/>
            </a:br>
            <a:endParaRPr lang="en-IN" sz="1625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30E5-F7F2-3397-9A23-817D9736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21" y="2011336"/>
            <a:ext cx="8543925" cy="3535462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1138" b="1" dirty="0"/>
              <a:t>Creating Formula Field (Cross Object) In Item Object:</a:t>
            </a:r>
            <a:endParaRPr lang="en-IN" sz="1625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F8BB28-79C1-48EB-8564-1715D52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9" y="954311"/>
            <a:ext cx="8543925" cy="21246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6ABA98-4149-24C1-D397-B43A7943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80" y="3598760"/>
            <a:ext cx="8543925" cy="21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69F147-D717-14E7-88D1-527A9B22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27807"/>
            <a:ext cx="8543925" cy="1988815"/>
          </a:xfrm>
        </p:spPr>
        <p:txBody>
          <a:bodyPr>
            <a:normAutofit/>
          </a:bodyPr>
          <a:lstStyle/>
          <a:p>
            <a:r>
              <a:rPr lang="en-US" sz="1625" b="1" dirty="0"/>
              <a:t>Creating Remaining Fields In Objects: </a:t>
            </a:r>
            <a:br>
              <a:rPr lang="en-US" sz="1625" b="1" dirty="0"/>
            </a:br>
            <a:r>
              <a:rPr lang="en-US" sz="1625" dirty="0"/>
              <a:t>Jewel Customer: </a:t>
            </a:r>
            <a:br>
              <a:rPr lang="en-US" sz="1625" dirty="0"/>
            </a:br>
            <a:endParaRPr lang="en-IN" sz="162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96B94-AF1F-1DBE-5C34-ABCF5DBDF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1625" b="1" dirty="0"/>
          </a:p>
          <a:p>
            <a:pPr marL="0" indent="0">
              <a:buNone/>
            </a:pPr>
            <a:r>
              <a:rPr lang="en-IN" sz="1138" b="1" dirty="0"/>
              <a:t>Price:</a:t>
            </a:r>
          </a:p>
          <a:p>
            <a:pPr marL="0" indent="0">
              <a:buNone/>
            </a:pPr>
            <a:r>
              <a:rPr lang="en-IN" sz="1138" b="1" dirty="0"/>
              <a:t>::</a:t>
            </a:r>
            <a:endParaRPr lang="en-IN" sz="1625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A03443-8215-ACC1-7F74-EF3AAD46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196280"/>
            <a:ext cx="8543925" cy="2362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629FF-A9CB-916E-ED82-AED9356A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3958253"/>
            <a:ext cx="8543926" cy="20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2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0664-5179-D4EA-1E7C-C1C08DD8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171910"/>
            <a:ext cx="8543925" cy="2188532"/>
          </a:xfrm>
        </p:spPr>
        <p:txBody>
          <a:bodyPr>
            <a:normAutofit/>
          </a:bodyPr>
          <a:lstStyle/>
          <a:p>
            <a:r>
              <a:rPr lang="en-IN" sz="1950" dirty="0"/>
              <a:t>Item: </a:t>
            </a:r>
            <a:br>
              <a:rPr lang="en-IN" sz="1950" dirty="0"/>
            </a:br>
            <a:endParaRPr lang="en-IN" sz="19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1BD28-8C2E-63A6-C5DE-4B16A19F2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E715B-F34F-62A6-E5E1-877D17E1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018407"/>
            <a:ext cx="8543925" cy="25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B6046-B76E-5E5E-04CA-F72FC979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3670659"/>
            <a:ext cx="8543926" cy="25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7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609-F0F9-6351-DA3F-F7D3C763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16" y="-219843"/>
            <a:ext cx="8543925" cy="2492478"/>
          </a:xfrm>
        </p:spPr>
        <p:txBody>
          <a:bodyPr>
            <a:normAutofit/>
          </a:bodyPr>
          <a:lstStyle/>
          <a:p>
            <a:r>
              <a:rPr lang="en-IN" sz="1950" b="1" dirty="0"/>
              <a:t>Customer Order</a:t>
            </a:r>
            <a:r>
              <a:rPr lang="en-IN" sz="1950" dirty="0"/>
              <a:t>:</a:t>
            </a:r>
            <a:br>
              <a:rPr lang="en-IN" sz="1950" dirty="0"/>
            </a:br>
            <a:endParaRPr lang="en-IN" sz="19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2A79-E2F2-BA6F-CE85-3882610D6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44" y="1953086"/>
            <a:ext cx="8689719" cy="3708634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463" b="1" dirty="0"/>
              <a:t>Billing:</a:t>
            </a:r>
          </a:p>
          <a:p>
            <a:pPr marL="0" indent="0">
              <a:buNone/>
            </a:pPr>
            <a:endParaRPr lang="en-IN" sz="1463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2B216-C235-4E8C-9182-46A125A3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7" y="1098295"/>
            <a:ext cx="8833516" cy="2492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63149-D486-F7C9-D916-D74EBC20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8" y="3962701"/>
            <a:ext cx="8948354" cy="17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EA13-6E3B-1791-9A49-5D8B24D8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219843"/>
            <a:ext cx="8543925" cy="2524432"/>
          </a:xfrm>
        </p:spPr>
        <p:txBody>
          <a:bodyPr>
            <a:normAutofit/>
          </a:bodyPr>
          <a:lstStyle/>
          <a:p>
            <a:r>
              <a:rPr lang="en-IN" sz="1950" b="1" dirty="0"/>
              <a:t>Schema Builder:</a:t>
            </a:r>
            <a:br>
              <a:rPr lang="en-IN" sz="1950" b="1" dirty="0"/>
            </a:br>
            <a:endParaRPr lang="en-IN" sz="195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802CA-715F-F340-5A53-AFA687FA8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625" b="1" dirty="0"/>
              <a:t>Creating The Field Dependencies:</a:t>
            </a:r>
          </a:p>
          <a:p>
            <a:pPr marL="0" indent="0">
              <a:buNone/>
            </a:pPr>
            <a:endParaRPr lang="en-IN" sz="1625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2D68-F646-B909-356E-F3C9499A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114272"/>
            <a:ext cx="8543925" cy="2132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A19EC-65DA-408D-6054-BE339B2E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59" y="3750546"/>
            <a:ext cx="8543925" cy="21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0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6928-B01D-58D0-8B47-73D05FF3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147945"/>
            <a:ext cx="8543925" cy="2164567"/>
          </a:xfrm>
        </p:spPr>
        <p:txBody>
          <a:bodyPr>
            <a:normAutofit/>
          </a:bodyPr>
          <a:lstStyle/>
          <a:p>
            <a:r>
              <a:rPr lang="en-IN" sz="1625" b="1" dirty="0"/>
              <a:t>Creating the validation rule:</a:t>
            </a:r>
            <a:br>
              <a:rPr lang="en-IN" sz="1625" b="1" dirty="0"/>
            </a:br>
            <a:endParaRPr lang="en-IN" sz="1625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C4552-FD99-E910-221B-8D679C9B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13" y="1905154"/>
            <a:ext cx="8809550" cy="3756566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625" b="1" dirty="0"/>
              <a:t>    Profiles:   </a:t>
            </a:r>
          </a:p>
          <a:p>
            <a:pPr marL="0" indent="0">
              <a:buNone/>
            </a:pPr>
            <a:r>
              <a:rPr lang="en-IN" sz="1625" b="1" dirty="0"/>
              <a:t>    </a:t>
            </a:r>
            <a:r>
              <a:rPr lang="en-IN" sz="1138" b="1" dirty="0"/>
              <a:t>Gold Smith Profile: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C6D9-DA77-BF02-77BD-32915086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970476"/>
            <a:ext cx="8543925" cy="216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A0732-5BE9-45BF-DD62-3BB35383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3846410"/>
            <a:ext cx="8543925" cy="22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7D52-BE23-FA73-CF2C-A5F9E79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344527"/>
            <a:ext cx="8543925" cy="2361149"/>
          </a:xfrm>
        </p:spPr>
        <p:txBody>
          <a:bodyPr/>
          <a:lstStyle/>
          <a:p>
            <a:r>
              <a:rPr lang="en-IN" sz="1463" b="1" dirty="0">
                <a:latin typeface="Calibri" panose="020F0502020204030204" pitchFamily="34" charset="0"/>
                <a:ea typeface="Aptos" panose="020B0004020202020204" pitchFamily="34" charset="0"/>
              </a:rPr>
              <a:t>Worker Profile:</a:t>
            </a:r>
            <a:r>
              <a:rPr lang="en-IN" sz="1463" dirty="0">
                <a:latin typeface="Calibri" panose="020F0502020204030204" pitchFamily="34" charset="0"/>
                <a:ea typeface="Aptos" panose="020B0004020202020204" pitchFamily="34" charset="0"/>
              </a:rPr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94F6-7895-E44A-D4A0-67ECDD12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75859"/>
            <a:ext cx="8543925" cy="142007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IN" dirty="0"/>
          </a:p>
          <a:p>
            <a:pPr marL="0" indent="0"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  <a:buNone/>
            </a:pPr>
            <a:r>
              <a:rPr lang="en-IN" sz="1950" b="1" kern="100" dirty="0">
                <a:solidFill>
                  <a:srgbClr val="0F4761"/>
                </a:solidFill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Roles:</a:t>
            </a:r>
          </a:p>
          <a:p>
            <a:pPr marL="0" indent="0"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  <a:buNone/>
            </a:pPr>
            <a:r>
              <a:rPr lang="en-IN" sz="1869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Gold Price Profile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B2833-69AF-7FF7-35CC-4AA1E1E4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3" y="958943"/>
            <a:ext cx="8463205" cy="180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14810-89E7-A5DE-18C7-3FFE2E1D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3" y="3755166"/>
            <a:ext cx="8463205" cy="21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9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4F61-0592-45A8-C44C-EFA2463A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445445"/>
            <a:ext cx="8543925" cy="1571177"/>
          </a:xfrm>
        </p:spPr>
        <p:txBody>
          <a:bodyPr/>
          <a:lstStyle/>
          <a:p>
            <a:r>
              <a:rPr lang="en-IN" sz="1463" b="1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Users:</a:t>
            </a:r>
            <a:br>
              <a:rPr lang="en-IN" sz="1463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63" b="1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User:</a:t>
            </a:r>
            <a:br>
              <a:rPr lang="en-IN" sz="1463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A358A0-D8A6-0717-1D44-048A811AC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359AD-4047-233C-D0CD-AD9B0CC53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282438"/>
            <a:ext cx="8543925" cy="2146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D020E-8AF3-3A92-A5AB-6AB9AE201384}"/>
              </a:ext>
            </a:extLst>
          </p:cNvPr>
          <p:cNvSpPr txBox="1"/>
          <p:nvPr/>
        </p:nvSpPr>
        <p:spPr>
          <a:xfrm>
            <a:off x="681037" y="3429000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User: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3C642D-314A-A618-7DE9-050560A6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3814051"/>
            <a:ext cx="8543925" cy="21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7E3C-ACE8-C5FA-6648-D1811769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43585"/>
            <a:ext cx="8543925" cy="2060208"/>
          </a:xfrm>
        </p:spPr>
        <p:txBody>
          <a:bodyPr>
            <a:normAutofit/>
          </a:bodyPr>
          <a:lstStyle/>
          <a:p>
            <a:r>
              <a:rPr lang="en-IN" sz="162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 Layouts:</a:t>
            </a:r>
            <a:br>
              <a:rPr lang="en-IN" sz="1625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Create A Gold Page Layout: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D098-CDB5-0B2A-9B23-CEDBF11C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00624"/>
            <a:ext cx="8543925" cy="3912243"/>
          </a:xfrm>
        </p:spPr>
        <p:txBody>
          <a:bodyPr/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Create A Silver Page Layout: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lnSpc>
                <a:spcPct val="115000"/>
              </a:lnSpc>
              <a:spcAft>
                <a:spcPts val="650"/>
              </a:spcAft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Create A Silver Page Layout: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D4719-0660-C84E-4936-25846911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196281"/>
            <a:ext cx="8543925" cy="2060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C9A28C-DBA5-2D24-0427-FFE86F87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3601513"/>
            <a:ext cx="8469473" cy="22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0263-4E99-6B63-13E3-831B79BE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08" y="-102078"/>
            <a:ext cx="9797373" cy="318924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625" b="1" u="sng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Overview</a:t>
            </a:r>
            <a:r>
              <a:rPr lang="en-IN" sz="1625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625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IN" sz="1625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Introduction to Salesforce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Overview of Salesforce and its key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b="1" dirty="0">
                <a:latin typeface="Calibri" panose="020F0502020204030204" pitchFamily="34" charset="0"/>
                <a:ea typeface="Aptos" panose="020B0004020202020204" pitchFamily="34" charset="0"/>
              </a:rPr>
              <a:t>components</a:t>
            </a:r>
            <a:r>
              <a:rPr lang="en-IN" sz="1463" dirty="0">
                <a:latin typeface="Calibri" panose="020F0502020204030204" pitchFamily="34" charset="0"/>
                <a:ea typeface="Aptos" panose="020B0004020202020204" pitchFamily="34" charset="0"/>
              </a:rPr>
              <a:t> -Understanding Salesforce editions and clouds- Exploring the Salesforce platform and its core services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64A57-36F3-15F0-74C7-F8DA7ADA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68" y="2237562"/>
            <a:ext cx="9797374" cy="64340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Objectives: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Configure Salesforce objects, fields, and relationships to support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business processes.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Implement Organization-Wide Defaults (OWD) and Role-Based Access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 to ensure data security.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design and deploy page layouts, record types, and permission sets to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 user experience.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Develop reports and dashboards to provide real-time insights and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 data-driven decision-making.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650"/>
              </a:spcAft>
              <a:buNone/>
            </a:pP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401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ABF9-B05E-6ACC-E2A7-82B9C86A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35099"/>
            <a:ext cx="8543925" cy="2181828"/>
          </a:xfrm>
        </p:spPr>
        <p:txBody>
          <a:bodyPr/>
          <a:lstStyle/>
          <a:p>
            <a:r>
              <a:rPr lang="en-IN" sz="162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 Types:</a:t>
            </a:r>
            <a:br>
              <a:rPr lang="en-IN" sz="1625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Create A Record Type: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0A30B-2548-BF53-593D-622C7DF7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26258"/>
            <a:ext cx="8543925" cy="107468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F46FF-C245-47B0-E8F3-133A6F959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7" y="1310652"/>
            <a:ext cx="8425586" cy="1993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E50F68-AF28-0A02-5AB1-4709E20A550F}"/>
              </a:ext>
            </a:extLst>
          </p:cNvPr>
          <p:cNvSpPr txBox="1"/>
          <p:nvPr/>
        </p:nvSpPr>
        <p:spPr>
          <a:xfrm>
            <a:off x="594830" y="3593578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Permission Set: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9A7A4-C324-B004-76A0-A5D165E63CB3}"/>
              </a:ext>
            </a:extLst>
          </p:cNvPr>
          <p:cNvSpPr txBox="1"/>
          <p:nvPr/>
        </p:nvSpPr>
        <p:spPr>
          <a:xfrm>
            <a:off x="594830" y="3328925"/>
            <a:ext cx="4951432" cy="365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62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Permission Sets:</a:t>
            </a:r>
            <a:endParaRPr lang="en-IN" sz="975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0B84E-AEB7-05CE-E3C5-3A4527A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3914656"/>
            <a:ext cx="8543925" cy="21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C44D-2B1B-1F61-69B1-13F3DA58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-175247"/>
            <a:ext cx="8543925" cy="2191869"/>
          </a:xfrm>
        </p:spPr>
        <p:txBody>
          <a:bodyPr/>
          <a:lstStyle/>
          <a:p>
            <a:r>
              <a:rPr lang="en-IN" sz="1463" dirty="0">
                <a:latin typeface="Calibri" panose="020F0502020204030204" pitchFamily="34" charset="0"/>
                <a:ea typeface="Aptos" panose="020B0004020202020204" pitchFamily="34" charset="0"/>
              </a:rPr>
              <a:t>User Adoption: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B94B-C993-ED6B-D64E-490FEB819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958921"/>
            <a:ext cx="8543925" cy="2191869"/>
          </a:xfrm>
        </p:spPr>
        <p:txBody>
          <a:bodyPr>
            <a:normAutofit fontScale="92500" lnSpcReduction="20000"/>
          </a:bodyPr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 A Record (Jewel Customer):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View A Record (Jewel Customer):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F97F4-7968-0B22-9423-C796059BFCE3}"/>
              </a:ext>
            </a:extLst>
          </p:cNvPr>
          <p:cNvSpPr txBox="1"/>
          <p:nvPr/>
        </p:nvSpPr>
        <p:spPr>
          <a:xfrm>
            <a:off x="681037" y="1036028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A Record (Jewel Customer):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DAE9C-7D52-20F8-3A1F-B2F8200D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60267"/>
            <a:ext cx="8543925" cy="2191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DAEF-A2DC-DFCE-EFD2-2015D863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4056746"/>
            <a:ext cx="8543925" cy="19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9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4050B-B18E-9ABD-27E5-51468F2B5E78}"/>
              </a:ext>
            </a:extLst>
          </p:cNvPr>
          <p:cNvSpPr txBox="1"/>
          <p:nvPr/>
        </p:nvSpPr>
        <p:spPr>
          <a:xfrm>
            <a:off x="444359" y="701715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Delete A Record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(Jewel Customer):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4EBD9-3071-8522-2DE8-A1B0EB1994AE}"/>
              </a:ext>
            </a:extLst>
          </p:cNvPr>
          <p:cNvSpPr txBox="1"/>
          <p:nvPr/>
        </p:nvSpPr>
        <p:spPr>
          <a:xfrm>
            <a:off x="444359" y="1022220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Jewel Customer: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A4E4E-5DDC-38C0-F1ED-948DB99F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60" y="1342725"/>
            <a:ext cx="8828409" cy="2086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E4908-CDDB-69BC-E4B3-E627DFDDEE44}"/>
              </a:ext>
            </a:extLst>
          </p:cNvPr>
          <p:cNvSpPr txBox="1"/>
          <p:nvPr/>
        </p:nvSpPr>
        <p:spPr>
          <a:xfrm>
            <a:off x="444359" y="3429000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Price: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72202A-A766-E325-28B6-33850911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9" y="3749505"/>
            <a:ext cx="8828409" cy="231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2D88D6-45C4-3D69-B89F-14CC6B59729A}"/>
              </a:ext>
            </a:extLst>
          </p:cNvPr>
          <p:cNvSpPr txBox="1"/>
          <p:nvPr/>
        </p:nvSpPr>
        <p:spPr>
          <a:xfrm>
            <a:off x="491382" y="642938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5125D-868E-B1CD-4550-3A20C5045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3" y="1225361"/>
            <a:ext cx="8856621" cy="1937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3A432-391B-09B7-52CF-F0C3C058D050}"/>
              </a:ext>
            </a:extLst>
          </p:cNvPr>
          <p:cNvSpPr txBox="1"/>
          <p:nvPr/>
        </p:nvSpPr>
        <p:spPr>
          <a:xfrm>
            <a:off x="491382" y="3184485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 Orders: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AF590-3567-E525-F5B7-B2CFDD04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1" y="3526150"/>
            <a:ext cx="8949883" cy="24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0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D7230-49C5-7078-05AF-91E955656266}"/>
              </a:ext>
            </a:extLst>
          </p:cNvPr>
          <p:cNvSpPr txBox="1"/>
          <p:nvPr/>
        </p:nvSpPr>
        <p:spPr>
          <a:xfrm>
            <a:off x="340910" y="729929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Billing: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2A23A-E243-F1D6-64C2-693A35BF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9" y="1115514"/>
            <a:ext cx="9000041" cy="204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C2F03-8110-FBA2-F3BA-4498F53A181E}"/>
              </a:ext>
            </a:extLst>
          </p:cNvPr>
          <p:cNvSpPr txBox="1"/>
          <p:nvPr/>
        </p:nvSpPr>
        <p:spPr>
          <a:xfrm>
            <a:off x="340910" y="3163325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</a:pPr>
            <a:r>
              <a:rPr lang="en-IN" sz="1463" b="1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Reports:</a:t>
            </a:r>
            <a:endParaRPr lang="en-IN" sz="1463" b="1" kern="100" dirty="0">
              <a:solidFill>
                <a:srgbClr val="0F4761"/>
              </a:solidFill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1F330-E3F1-CD5F-537A-68AED206C88F}"/>
              </a:ext>
            </a:extLst>
          </p:cNvPr>
          <p:cNvSpPr txBox="1"/>
          <p:nvPr/>
        </p:nvSpPr>
        <p:spPr>
          <a:xfrm>
            <a:off x="340910" y="3429000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Report: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82C27B-D80E-1D1F-352D-797C3044F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9" y="3878238"/>
            <a:ext cx="9000041" cy="215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1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C4B2A-DB4D-F8BB-89B3-AC213849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8" y="1187090"/>
            <a:ext cx="8887187" cy="1982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F3E2C-C599-2A53-77DC-CED48BF3AFF5}"/>
              </a:ext>
            </a:extLst>
          </p:cNvPr>
          <p:cNvSpPr txBox="1"/>
          <p:nvPr/>
        </p:nvSpPr>
        <p:spPr>
          <a:xfrm>
            <a:off x="492165" y="887008"/>
            <a:ext cx="4951432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b="1" dirty="0">
                <a:latin typeface="Calibri" panose="020F0502020204030204" pitchFamily="34" charset="0"/>
                <a:ea typeface="Aptos" panose="020B0004020202020204" pitchFamily="34" charset="0"/>
              </a:rPr>
              <a:t>Creating Report:</a:t>
            </a:r>
            <a:r>
              <a:rPr lang="en-IN" sz="1463" dirty="0">
                <a:latin typeface="Calibri" panose="020F0502020204030204" pitchFamily="34" charset="0"/>
                <a:ea typeface="Aptos" panose="020B0004020202020204" pitchFamily="34" charset="0"/>
              </a:rPr>
              <a:t> </a:t>
            </a:r>
            <a:endParaRPr lang="en-IN" sz="146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6A3B5-CFE6-E964-740D-72A5D5B442F1}"/>
              </a:ext>
            </a:extLst>
          </p:cNvPr>
          <p:cNvSpPr txBox="1"/>
          <p:nvPr/>
        </p:nvSpPr>
        <p:spPr>
          <a:xfrm>
            <a:off x="604235" y="3538630"/>
            <a:ext cx="4951432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b="1" dirty="0">
                <a:latin typeface="Calibri" panose="020F0502020204030204" pitchFamily="34" charset="0"/>
                <a:ea typeface="Aptos" panose="020B0004020202020204" pitchFamily="34" charset="0"/>
              </a:rPr>
              <a:t>Creating Dashboards:</a:t>
            </a:r>
            <a:endParaRPr lang="en-IN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191E7-6626-4BE1-275B-9B29AD3DDFA7}"/>
              </a:ext>
            </a:extLst>
          </p:cNvPr>
          <p:cNvSpPr txBox="1"/>
          <p:nvPr/>
        </p:nvSpPr>
        <p:spPr>
          <a:xfrm>
            <a:off x="503921" y="3248688"/>
            <a:ext cx="4951432" cy="36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625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Dashboards:</a:t>
            </a:r>
            <a:endParaRPr lang="en-IN" sz="1625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B1FF86-424F-2F12-5854-86AC87EC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5" y="3886432"/>
            <a:ext cx="8875431" cy="20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0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167716-9F3F-466E-EAC8-9D855A5856BA}"/>
              </a:ext>
            </a:extLst>
          </p:cNvPr>
          <p:cNvSpPr txBox="1"/>
          <p:nvPr/>
        </p:nvSpPr>
        <p:spPr>
          <a:xfrm>
            <a:off x="284485" y="690954"/>
            <a:ext cx="4951432" cy="419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95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Flows:</a:t>
            </a:r>
            <a:endParaRPr lang="en-IN" sz="1625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7CBF2-34F3-293C-7AAC-82838B171705}"/>
              </a:ext>
            </a:extLst>
          </p:cNvPr>
          <p:cNvSpPr txBox="1"/>
          <p:nvPr/>
        </p:nvSpPr>
        <p:spPr>
          <a:xfrm>
            <a:off x="284485" y="1052407"/>
            <a:ext cx="4951432" cy="33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A Flow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FA04A-B29F-3070-E27C-D20AF05B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4" y="1372911"/>
            <a:ext cx="9094084" cy="2056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733F7-7AA2-5FB6-BFE7-129153E1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73" y="3749504"/>
            <a:ext cx="9094083" cy="23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4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E752C-4F91-72AE-5F42-FC46C58C386F}"/>
              </a:ext>
            </a:extLst>
          </p:cNvPr>
          <p:cNvSpPr txBox="1"/>
          <p:nvPr/>
        </p:nvSpPr>
        <p:spPr>
          <a:xfrm>
            <a:off x="134014" y="682906"/>
            <a:ext cx="4951432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</a:pPr>
            <a:r>
              <a:rPr lang="en-IN" sz="1463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 And Validation: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41AFC-1334-5E87-7826-5D5A1436B2E7}"/>
              </a:ext>
            </a:extLst>
          </p:cNvPr>
          <p:cNvSpPr txBox="1"/>
          <p:nvPr/>
        </p:nvSpPr>
        <p:spPr>
          <a:xfrm>
            <a:off x="134014" y="926585"/>
            <a:ext cx="4951432" cy="10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Item: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Field Name: Amount</a:t>
            </a:r>
          </a:p>
          <a:p>
            <a:r>
              <a:rPr lang="en-IN" sz="1463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Type: Formula</a:t>
            </a:r>
            <a:endParaRPr lang="en-IN" sz="146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613C8-1EF3-2794-0AAA-0CA02CD57E19}"/>
              </a:ext>
            </a:extLst>
          </p:cNvPr>
          <p:cNvSpPr txBox="1"/>
          <p:nvPr/>
        </p:nvSpPr>
        <p:spPr>
          <a:xfrm>
            <a:off x="134014" y="1866350"/>
            <a:ext cx="4951432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Formula: 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E7A82-0EB6-B982-5DDC-6FD1D5DF4875}"/>
              </a:ext>
            </a:extLst>
          </p:cNvPr>
          <p:cNvSpPr txBox="1"/>
          <p:nvPr/>
        </p:nvSpPr>
        <p:spPr>
          <a:xfrm>
            <a:off x="134013" y="2154699"/>
            <a:ext cx="7530597" cy="68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IF(SPICKVAL)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Item_type_C,”GOLD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”),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Total_Weight_c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Purity_Gold_price_c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Total_Weight_c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Silver_price_c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A9750B-71C9-919F-62E0-D5167CBC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2" y="2918809"/>
            <a:ext cx="9310386" cy="29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5C7C1-A90C-8FE7-5B40-20FD92D51289}"/>
              </a:ext>
            </a:extLst>
          </p:cNvPr>
          <p:cNvSpPr txBox="1"/>
          <p:nvPr/>
        </p:nvSpPr>
        <p:spPr>
          <a:xfrm>
            <a:off x="331506" y="682906"/>
            <a:ext cx="4951432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Field Name:</a:t>
            </a:r>
            <a:r>
              <a:rPr lang="en-IN" sz="1138" kern="100" dirty="0">
                <a:solidFill>
                  <a:srgbClr val="000000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Gold/Silver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CF222-F94F-0966-7437-D8D8C61DE567}"/>
              </a:ext>
            </a:extLst>
          </p:cNvPr>
          <p:cNvSpPr txBox="1"/>
          <p:nvPr/>
        </p:nvSpPr>
        <p:spPr>
          <a:xfrm>
            <a:off x="331506" y="1003984"/>
            <a:ext cx="4951432" cy="68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Type: Formula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25092-D5A3-78B1-B25F-D1105F9EEB06}"/>
              </a:ext>
            </a:extLst>
          </p:cNvPr>
          <p:cNvSpPr txBox="1"/>
          <p:nvPr/>
        </p:nvSpPr>
        <p:spPr>
          <a:xfrm>
            <a:off x="331506" y="1561456"/>
            <a:ext cx="4951432" cy="68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IF(SPICKVAL(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Item_r.Item_type_C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”GOLD”),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Item_r.Gold_price_c,Item_r.Silver_price_c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D652D-C577-35EC-4753-A95EBB9F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7" y="2439184"/>
            <a:ext cx="9223394" cy="30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2D330-D450-3F86-1FCF-342A20B9E8C2}"/>
              </a:ext>
            </a:extLst>
          </p:cNvPr>
          <p:cNvSpPr txBox="1"/>
          <p:nvPr/>
        </p:nvSpPr>
        <p:spPr>
          <a:xfrm>
            <a:off x="275080" y="741020"/>
            <a:ext cx="4951432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Billing: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58A00-D613-5E62-C8AE-41DA1B93D9B0}"/>
              </a:ext>
            </a:extLst>
          </p:cNvPr>
          <p:cNvSpPr txBox="1"/>
          <p:nvPr/>
        </p:nvSpPr>
        <p:spPr>
          <a:xfrm>
            <a:off x="275080" y="1062098"/>
            <a:ext cx="4951432" cy="68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Field Name:</a:t>
            </a:r>
            <a:r>
              <a:rPr lang="en-IN" sz="1138" kern="100" dirty="0">
                <a:solidFill>
                  <a:srgbClr val="000000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 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Amont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Type: Formula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72865-A64A-244D-BFF0-3D69BB6A7B23}"/>
              </a:ext>
            </a:extLst>
          </p:cNvPr>
          <p:cNvSpPr txBox="1"/>
          <p:nvPr/>
        </p:nvSpPr>
        <p:spPr>
          <a:xfrm>
            <a:off x="275080" y="1634441"/>
            <a:ext cx="4951432" cy="3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Formula: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2C23E-C23A-CDDD-CEC7-557CA620F618}"/>
              </a:ext>
            </a:extLst>
          </p:cNvPr>
          <p:cNvSpPr txBox="1"/>
          <p:nvPr/>
        </p:nvSpPr>
        <p:spPr>
          <a:xfrm>
            <a:off x="275080" y="1634441"/>
            <a:ext cx="7152069" cy="68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Amount_c+KDM_Charge_C+Stones_Other_price_c+Making_Charges_C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27A83D-8BCA-9A81-F8CC-4E4B496A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0" y="2527862"/>
            <a:ext cx="9065871" cy="29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3C8BEC-3C08-2DB7-5801-319603013947}"/>
              </a:ext>
            </a:extLst>
          </p:cNvPr>
          <p:cNvSpPr txBox="1"/>
          <p:nvPr/>
        </p:nvSpPr>
        <p:spPr>
          <a:xfrm>
            <a:off x="755527" y="642938"/>
            <a:ext cx="8558032" cy="138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.➔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Implement Chatter Groups for enhanced collaboration and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communication.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Conduct user training and adoption programs to ensure seamless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transition to the new system.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1A80A-23DC-6800-528A-EAD3D22D81FB}"/>
              </a:ext>
            </a:extLst>
          </p:cNvPr>
          <p:cNvSpPr txBox="1"/>
          <p:nvPr/>
        </p:nvSpPr>
        <p:spPr>
          <a:xfrm>
            <a:off x="755527" y="1917490"/>
            <a:ext cx="5595790" cy="4393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50" b="1" dirty="0"/>
              <a:t>Salesforce key features and concepts utilized :</a:t>
            </a:r>
          </a:p>
          <a:p>
            <a:r>
              <a:rPr lang="en-US" sz="1625" dirty="0"/>
              <a:t>Salesforce</a:t>
            </a:r>
          </a:p>
          <a:p>
            <a:r>
              <a:rPr lang="en-US" sz="1625" dirty="0"/>
              <a:t>Object</a:t>
            </a:r>
          </a:p>
          <a:p>
            <a:r>
              <a:rPr lang="en-US" sz="1625" dirty="0"/>
              <a:t>Tabs</a:t>
            </a:r>
          </a:p>
          <a:p>
            <a:r>
              <a:rPr lang="en-US" sz="1625" dirty="0"/>
              <a:t>The Lightning App</a:t>
            </a:r>
          </a:p>
          <a:p>
            <a:r>
              <a:rPr lang="en-US" sz="1625" dirty="0"/>
              <a:t>Fields </a:t>
            </a:r>
          </a:p>
          <a:p>
            <a:r>
              <a:rPr lang="en-US" sz="1625" dirty="0"/>
              <a:t>Profiles</a:t>
            </a:r>
          </a:p>
          <a:p>
            <a:r>
              <a:rPr lang="en-US" sz="1625" dirty="0"/>
              <a:t>Roles</a:t>
            </a:r>
          </a:p>
          <a:p>
            <a:r>
              <a:rPr lang="en-US" sz="1625" dirty="0"/>
              <a:t>Users</a:t>
            </a:r>
          </a:p>
          <a:p>
            <a:r>
              <a:rPr lang="en-US" sz="1625" dirty="0"/>
              <a:t>Page Layouts</a:t>
            </a:r>
          </a:p>
          <a:p>
            <a:r>
              <a:rPr lang="en-US" sz="1625" dirty="0"/>
              <a:t>Record Types </a:t>
            </a:r>
          </a:p>
          <a:p>
            <a:r>
              <a:rPr lang="en-US" sz="1625" dirty="0"/>
              <a:t>Permission Sets </a:t>
            </a:r>
          </a:p>
          <a:p>
            <a:r>
              <a:rPr lang="en-US" sz="1625" dirty="0"/>
              <a:t>User Adoption</a:t>
            </a:r>
          </a:p>
          <a:p>
            <a:r>
              <a:rPr lang="en-US" sz="1625" dirty="0"/>
              <a:t>Reports</a:t>
            </a:r>
          </a:p>
          <a:p>
            <a:r>
              <a:rPr lang="en-US" sz="1625" dirty="0"/>
              <a:t>Creating Dashboards</a:t>
            </a:r>
          </a:p>
          <a:p>
            <a:r>
              <a:rPr lang="en-US" sz="1625" dirty="0"/>
              <a:t>Flow</a:t>
            </a:r>
          </a:p>
          <a:p>
            <a:endParaRPr lang="en-US" sz="1625" dirty="0"/>
          </a:p>
        </p:txBody>
      </p:sp>
    </p:spTree>
    <p:extLst>
      <p:ext uri="{BB962C8B-B14F-4D97-AF65-F5344CB8AC3E}">
        <p14:creationId xmlns:p14="http://schemas.microsoft.com/office/powerpoint/2010/main" val="2568362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462B38-1BAE-2BA7-AD28-8D2F5FDF963C}"/>
              </a:ext>
            </a:extLst>
          </p:cNvPr>
          <p:cNvSpPr txBox="1"/>
          <p:nvPr/>
        </p:nvSpPr>
        <p:spPr>
          <a:xfrm>
            <a:off x="388716" y="1215579"/>
            <a:ext cx="9282173" cy="277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Lead Management: Automate lead assignment, scoring, and routing to ensure timely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follow-up.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Opportunity Management: Streamline opportunity tracking, forecasting, and pipeline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management.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Account Management: Enhance account planning, relationship building, and customer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engagement.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Marketing Scenarios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Campaign Management: Plan, execute, and track marketing campaigns across multiple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B529A-213F-9675-DDA2-0FDB0E0A6F71}"/>
              </a:ext>
            </a:extLst>
          </p:cNvPr>
          <p:cNvSpPr txBox="1"/>
          <p:nvPr/>
        </p:nvSpPr>
        <p:spPr>
          <a:xfrm>
            <a:off x="388716" y="3510537"/>
            <a:ext cx="9282173" cy="2081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channels.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Lead Generation: Automate lead generation, qualification, and nurturing.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Customer Engagement: Personalize customer interactions and measure engagement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metrics.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Service Scenarios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634BB-5E65-DD19-C1BC-4371DBAF5F9B}"/>
              </a:ext>
            </a:extLst>
          </p:cNvPr>
          <p:cNvSpPr txBox="1"/>
          <p:nvPr/>
        </p:nvSpPr>
        <p:spPr>
          <a:xfrm>
            <a:off x="322103" y="5542499"/>
            <a:ext cx="4951432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Case Management: Automate case assignment, </a:t>
            </a:r>
          </a:p>
          <a:p>
            <a:r>
              <a:rPr lang="en-IN" sz="1463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routing,and</a:t>
            </a:r>
            <a:r>
              <a:rPr lang="en-IN" sz="1463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resolution</a:t>
            </a:r>
            <a:endParaRPr lang="en-IN" sz="146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6C1E2-355F-6E19-872C-5A3F7E7CE5D8}"/>
              </a:ext>
            </a:extLst>
          </p:cNvPr>
          <p:cNvSpPr txBox="1"/>
          <p:nvPr/>
        </p:nvSpPr>
        <p:spPr>
          <a:xfrm>
            <a:off x="388715" y="713079"/>
            <a:ext cx="4951489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25" b="1" dirty="0"/>
              <a:t>Key scenarios addressed by salesforce in the</a:t>
            </a:r>
          </a:p>
          <a:p>
            <a:r>
              <a:rPr lang="en-IN" sz="1625" b="1" dirty="0"/>
              <a:t>Implementation project :</a:t>
            </a:r>
          </a:p>
        </p:txBody>
      </p:sp>
    </p:spTree>
    <p:extLst>
      <p:ext uri="{BB962C8B-B14F-4D97-AF65-F5344CB8AC3E}">
        <p14:creationId xmlns:p14="http://schemas.microsoft.com/office/powerpoint/2010/main" val="47314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49CECE-DBC2-B7D8-976C-E4D470F3D36F}"/>
              </a:ext>
            </a:extLst>
          </p:cNvPr>
          <p:cNvSpPr txBox="1"/>
          <p:nvPr/>
        </p:nvSpPr>
        <p:spPr>
          <a:xfrm>
            <a:off x="235111" y="746387"/>
            <a:ext cx="9460858" cy="664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Customer Support: Provide omnichannel support, including phone, email, chat, and social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media.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Field Service Management*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Optimize field service operations, including scheduling, routing, and inventory management.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Commerce Scenarios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Order Management: Automate order processing, </a:t>
            </a:r>
            <a:r>
              <a:rPr lang="en-IN" sz="1463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shipping.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Customer Experience: Provide personalized, seamless experiences across online and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offline channels.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Analytics Scenarios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Integration: Integrate data from multiple sources, including CRM, ERP, and external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sources.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 Visualization: Create interactive dashboards and reports to visualize key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indicators (KPIs).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➔</a:t>
            </a: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Predictive Analytics: Use machine learning and predictive analytics to forecast sales,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customer churn, and other business outcomes.</a:t>
            </a:r>
          </a:p>
          <a:p>
            <a:pPr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</a:pPr>
            <a:r>
              <a:rPr lang="en-IN" sz="26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</a:pPr>
            <a:r>
              <a:rPr lang="en-IN" sz="26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4967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BA7A-E915-5295-581D-4714109FF683}"/>
              </a:ext>
            </a:extLst>
          </p:cNvPr>
          <p:cNvSpPr txBox="1"/>
          <p:nvPr/>
        </p:nvSpPr>
        <p:spPr>
          <a:xfrm>
            <a:off x="169281" y="642938"/>
            <a:ext cx="9291577" cy="397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463"/>
              </a:spcBef>
              <a:spcAft>
                <a:spcPts val="325"/>
              </a:spcAft>
            </a:pPr>
            <a:r>
              <a:rPr lang="en-IN" sz="26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my point of view, the implementation of Salesforce is a complex process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that requires careful planning, execution, and testing. Throughout this project, we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outlined the key steps involved in implementing Salesforce, including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requirements gathering, solution design, testing and validation, and deployment.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have also identified key scenarios addressed by Salesforce in the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implementation process, including sales, marketing, service, commerce, analytics,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integration scenarios.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By following the steps outlined in this project and addressing the key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scenarios, organizations can ensure a successful Salesforce implementation that</a:t>
            </a:r>
          </a:p>
          <a:p>
            <a:pPr>
              <a:lnSpc>
                <a:spcPct val="115000"/>
              </a:lnSpc>
              <a:spcAft>
                <a:spcPts val="650"/>
              </a:spcAft>
            </a:pPr>
            <a: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meets their business needs and drives user adoption</a:t>
            </a:r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C850-0550-88AF-E003-A55E23010F60}"/>
              </a:ext>
            </a:extLst>
          </p:cNvPr>
          <p:cNvSpPr txBox="1"/>
          <p:nvPr/>
        </p:nvSpPr>
        <p:spPr>
          <a:xfrm>
            <a:off x="2682614" y="4668464"/>
            <a:ext cx="4951432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THANKYOU SMARTBRIDGE</a:t>
            </a:r>
            <a:endParaRPr lang="en-IN" sz="146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6A82C-2452-C3C5-FABB-AEDFEA4F3379}"/>
              </a:ext>
            </a:extLst>
          </p:cNvPr>
          <p:cNvSpPr txBox="1"/>
          <p:nvPr/>
        </p:nvSpPr>
        <p:spPr>
          <a:xfrm>
            <a:off x="5861312" y="5223325"/>
            <a:ext cx="4951432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B.NAGA SAI LAKSHMI KAMALA  </a:t>
            </a:r>
            <a:endParaRPr lang="en-IN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60CCA-F031-A325-1F73-AB02196791B4}"/>
              </a:ext>
            </a:extLst>
          </p:cNvPr>
          <p:cNvSpPr txBox="1"/>
          <p:nvPr/>
        </p:nvSpPr>
        <p:spPr>
          <a:xfrm>
            <a:off x="6531377" y="5523407"/>
            <a:ext cx="5407547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LEADER</a:t>
            </a:r>
            <a:endParaRPr lang="en-IN" sz="1463" dirty="0"/>
          </a:p>
        </p:txBody>
      </p:sp>
    </p:spTree>
    <p:extLst>
      <p:ext uri="{BB962C8B-B14F-4D97-AF65-F5344CB8AC3E}">
        <p14:creationId xmlns:p14="http://schemas.microsoft.com/office/powerpoint/2010/main" val="217743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7F01-10D4-FFE7-D628-5042B53B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994441"/>
            <a:ext cx="8543925" cy="1022181"/>
          </a:xfrm>
        </p:spPr>
        <p:txBody>
          <a:bodyPr>
            <a:normAutofit fontScale="90000"/>
          </a:bodyPr>
          <a:lstStyle/>
          <a:p>
            <a:r>
              <a:rPr lang="en-IN" sz="227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Detailed steps to solution design :</a:t>
            </a:r>
            <a:br>
              <a:rPr lang="en-IN" sz="227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194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Salesforce:</a:t>
            </a:r>
            <a:br>
              <a:rPr lang="en-IN" sz="1625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625" kern="100" dirty="0">
                <a:solidFill>
                  <a:srgbClr val="0F476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Developer Account: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4875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9387-B5D9-2CAC-6D95-529344CFF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21244"/>
            <a:ext cx="9376748" cy="4914160"/>
          </a:xfrm>
        </p:spPr>
        <p:txBody>
          <a:bodyPr/>
          <a:lstStyle/>
          <a:p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</a:rPr>
              <a:t>Account Activation:</a:t>
            </a:r>
            <a:br>
              <a:rPr lang="en-IN" b="1" dirty="0">
                <a:latin typeface="Calibri" panose="020F0502020204030204" pitchFamily="34" charset="0"/>
                <a:ea typeface="Aptos" panose="020B0004020202020204" pitchFamily="34" charset="0"/>
              </a:rPr>
            </a:b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</a:rPr>
              <a:t>Account Activation:</a:t>
            </a:r>
            <a:br>
              <a:rPr lang="en-IN" b="1" dirty="0">
                <a:latin typeface="Calibri" panose="020F0502020204030204" pitchFamily="34" charset="0"/>
                <a:ea typeface="Aptos" panose="020B0004020202020204" pitchFamily="34" charset="0"/>
              </a:rPr>
            </a:br>
            <a:endParaRPr lang="en-IN" b="1" dirty="0">
              <a:latin typeface="Calibri" panose="020F0502020204030204" pitchFamily="34" charset="0"/>
              <a:ea typeface="Aptos" panose="020B0004020202020204" pitchFamily="34" charset="0"/>
            </a:endParaRPr>
          </a:p>
          <a:p>
            <a:endParaRPr lang="en-IN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IN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625" dirty="0">
                <a:latin typeface="Calibri" panose="020F0502020204030204" pitchFamily="34" charset="0"/>
                <a:ea typeface="Aptos" panose="020B0004020202020204" pitchFamily="34" charset="0"/>
              </a:rPr>
              <a:t>Account Activation:</a:t>
            </a:r>
            <a:br>
              <a:rPr lang="en-IN" sz="1625" dirty="0">
                <a:latin typeface="Calibri" panose="020F0502020204030204" pitchFamily="34" charset="0"/>
                <a:ea typeface="Aptos" panose="020B0004020202020204" pitchFamily="34" charset="0"/>
              </a:rPr>
            </a:br>
            <a:endParaRPr lang="en-IN" sz="1625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22319A-36F1-CF0B-FB81-3B8480F0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578" y="1977265"/>
            <a:ext cx="1640834" cy="45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75" b="1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Creating Developer Account:</a:t>
            </a:r>
            <a:endParaRPr lang="en-US" altLang="en-US" sz="650"/>
          </a:p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63"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8601CD9-8E5A-CF27-C3F4-0F06A214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7" y="1697447"/>
            <a:ext cx="8036642" cy="22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7E5BDCD-167C-0C98-9558-A361742D5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578" y="4256629"/>
            <a:ext cx="150106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88EE0-19B2-9B43-E981-4AB9379A4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27" y="4337177"/>
            <a:ext cx="8140496" cy="18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0AB4-8A61-9398-A0CE-0208BBF6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1662"/>
            <a:ext cx="8543925" cy="1264960"/>
          </a:xfrm>
        </p:spPr>
        <p:txBody>
          <a:bodyPr>
            <a:normAutofit fontScale="90000"/>
          </a:bodyPr>
          <a:lstStyle/>
          <a:p>
            <a:r>
              <a:rPr lang="en-US" sz="2275" dirty="0"/>
              <a:t>Object:</a:t>
            </a:r>
            <a:br>
              <a:rPr lang="en-US" dirty="0"/>
            </a:br>
            <a:r>
              <a:rPr lang="en-US" sz="1950" dirty="0"/>
              <a:t>Create Jewel Customer Object</a:t>
            </a:r>
            <a:r>
              <a:rPr lang="en-US" dirty="0"/>
              <a:t>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8C441-CCD6-27B1-D333-C3895CAF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25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1442D-2F15-F82B-3E14-AB3764A2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498859"/>
            <a:ext cx="8132506" cy="2162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8FDF8-1A9D-08E9-69A7-DAA1228F7C77}"/>
              </a:ext>
            </a:extLst>
          </p:cNvPr>
          <p:cNvSpPr txBox="1"/>
          <p:nvPr/>
        </p:nvSpPr>
        <p:spPr>
          <a:xfrm>
            <a:off x="681038" y="3631416"/>
            <a:ext cx="4953000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63" dirty="0"/>
              <a:t>Create Item Object :</a:t>
            </a:r>
            <a:br>
              <a:rPr lang="en-IN" sz="1463" dirty="0"/>
            </a:br>
            <a:endParaRPr lang="en-IN" sz="146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5DBD5-C747-5BB7-DC61-62EDA026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8" y="3909870"/>
            <a:ext cx="8132506" cy="19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3E6B-2BF1-E2A9-36C4-6C44BD89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95" y="642938"/>
            <a:ext cx="8543925" cy="1077020"/>
          </a:xfrm>
        </p:spPr>
        <p:txBody>
          <a:bodyPr>
            <a:normAutofit/>
          </a:bodyPr>
          <a:lstStyle/>
          <a:p>
            <a:r>
              <a:rPr lang="en-US" sz="2275" dirty="0"/>
              <a:t>Tabs:</a:t>
            </a:r>
            <a:r>
              <a:rPr lang="en-US" sz="1300" dirty="0"/>
              <a:t> </a:t>
            </a:r>
            <a:br>
              <a:rPr lang="en-US" sz="1950" dirty="0"/>
            </a:br>
            <a:r>
              <a:rPr lang="en-US" sz="1950" dirty="0"/>
              <a:t>Creating a Custom Tab: </a:t>
            </a:r>
            <a:br>
              <a:rPr lang="en-US" sz="1950" dirty="0"/>
            </a:br>
            <a:endParaRPr lang="en-IN" sz="19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BB9DA7-5698-CBDE-8013-C9834DC6E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25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create a Tab:(Item)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52A6C-84EA-F058-ED5B-3AF9732E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361922"/>
            <a:ext cx="8543925" cy="2067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FF6E6-C6F7-1827-B383-73C34055C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5" y="3693050"/>
            <a:ext cx="8655767" cy="20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7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525B-3245-55B0-BE11-5D83D3BE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642938"/>
            <a:ext cx="8543925" cy="1006577"/>
          </a:xfrm>
        </p:spPr>
        <p:txBody>
          <a:bodyPr/>
          <a:lstStyle/>
          <a:p>
            <a:r>
              <a:rPr lang="en-IN" sz="1463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Lightning App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 A Lightning App: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625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888BA4-53DA-E1F0-3496-BD6DDB580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27" y="1306001"/>
            <a:ext cx="8235857" cy="20610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69ACD0-FA1A-FC38-62A0-A2BE30C747CE}"/>
              </a:ext>
            </a:extLst>
          </p:cNvPr>
          <p:cNvSpPr txBox="1"/>
          <p:nvPr/>
        </p:nvSpPr>
        <p:spPr>
          <a:xfrm>
            <a:off x="681038" y="3367087"/>
            <a:ext cx="4953000" cy="567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25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Fields:</a:t>
            </a:r>
            <a:endParaRPr lang="en-IN" sz="975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Lookup Relationship: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DDD521-6590-19D2-A946-CDDC1341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3917238"/>
            <a:ext cx="8313747" cy="22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7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C385AB-056C-2E49-9782-A694469C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a Master-Detail Relationship: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25C2-F034-5013-E26E-4BF7A70E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26258"/>
            <a:ext cx="8543925" cy="2454032"/>
          </a:xfrm>
        </p:spPr>
        <p:txBody>
          <a:bodyPr/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Text Field in Jewel Customer Object: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Text Field in Jewel Customer Object: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D0FEBF4-6670-3B53-5D3B-F71D12E0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093" y="5279818"/>
            <a:ext cx="1350691" cy="22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pPr defTabSz="7429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75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Create A Lightning App:</a:t>
            </a:r>
            <a:endParaRPr lang="en-US" altLang="en-US" sz="1463" dirty="0"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8B93CF4-4412-62BB-7034-72DB42F99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5921" y="2806095"/>
            <a:ext cx="150106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AE692-D70C-6EE1-768B-5ABAA44D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9" y="1293185"/>
            <a:ext cx="8488004" cy="2321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1145B4-960E-CE30-912C-3AB076FB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59" y="4063801"/>
            <a:ext cx="8488004" cy="20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3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2799-96F0-CD91-89EB-163C6358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60" y="163621"/>
            <a:ext cx="8543925" cy="2209763"/>
          </a:xfrm>
        </p:spPr>
        <p:txBody>
          <a:bodyPr/>
          <a:lstStyle/>
          <a:p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Creating The Phone Field In Object Jewel Customer:</a:t>
            </a:r>
            <a:r>
              <a:rPr lang="en-IN" sz="1463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en-IN" sz="1463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0D1F-0ABF-7CDC-C37E-A5B271D7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9" y="3407089"/>
            <a:ext cx="8543925" cy="2160496"/>
          </a:xfrm>
        </p:spPr>
        <p:txBody>
          <a:bodyPr/>
          <a:lstStyle/>
          <a:p>
            <a:pPr marL="0" indent="0">
              <a:buNone/>
            </a:pPr>
            <a:r>
              <a:rPr lang="en-IN" sz="1463" b="1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Creating The Email Field In Object Jewel Customer:</a:t>
            </a:r>
            <a:endParaRPr lang="en-IN" sz="1463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CB916E-6B39-475F-48F9-DA8B21857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3944487"/>
            <a:ext cx="11434275" cy="30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463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E43B9-AAD3-78E9-6AAF-0D2C3CF1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49" y="1268503"/>
            <a:ext cx="8414035" cy="2160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A3F966-E7BD-769D-67C5-F4DBEEB8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9" y="3758535"/>
            <a:ext cx="8414035" cy="22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391</TotalTime>
  <Words>1100</Words>
  <Application>Microsoft Office PowerPoint</Application>
  <PresentationFormat>A4 Paper (210x297 mm)</PresentationFormat>
  <Paragraphs>218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Calibri Light</vt:lpstr>
      <vt:lpstr>Montserrat</vt:lpstr>
      <vt:lpstr>Segoe UI Symbol</vt:lpstr>
      <vt:lpstr>verdana</vt:lpstr>
      <vt:lpstr>Office Theme</vt:lpstr>
      <vt:lpstr> CRM Application For Jewel Management-[Admin]</vt:lpstr>
      <vt:lpstr>Project Overview:  Introduction to Salesforce: Overview of Salesforce and its key components -Understanding Salesforce editions and clouds- Exploring the Salesforce platform and its core services</vt:lpstr>
      <vt:lpstr>PowerPoint Presentation</vt:lpstr>
      <vt:lpstr>Detailed steps to solution design : Salesforce:  Creating Developer Account: </vt:lpstr>
      <vt:lpstr>Object: Create Jewel Customer Object: </vt:lpstr>
      <vt:lpstr>Tabs:  Creating a Custom Tab:  </vt:lpstr>
      <vt:lpstr>The Lightning App: Create A Lightning App:  </vt:lpstr>
      <vt:lpstr>Creating a Master-Detail Relationship:   </vt:lpstr>
      <vt:lpstr>Creating The Phone Field In Object Jewel Customer:  </vt:lpstr>
      <vt:lpstr>Creating The Number Field in Item Object: </vt:lpstr>
      <vt:lpstr>Creating Picklist Field In Item Object: </vt:lpstr>
      <vt:lpstr>Creating Remaining Fields In Objects:  Jewel Customer:  </vt:lpstr>
      <vt:lpstr>Item:  </vt:lpstr>
      <vt:lpstr>Customer Order: </vt:lpstr>
      <vt:lpstr>Schema Builder: </vt:lpstr>
      <vt:lpstr>Creating the validation rule: </vt:lpstr>
      <vt:lpstr>Worker Profile: </vt:lpstr>
      <vt:lpstr>Users: Create User: </vt:lpstr>
      <vt:lpstr>Page Layouts: To Create A Gold Page Layout:</vt:lpstr>
      <vt:lpstr>Record Types: To Create A Record Type: </vt:lpstr>
      <vt:lpstr>User Adoption: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venky rvc</dc:creator>
  <cp:lastModifiedBy>venky rvc</cp:lastModifiedBy>
  <cp:revision>8</cp:revision>
  <dcterms:created xsi:type="dcterms:W3CDTF">2025-03-04T04:27:33Z</dcterms:created>
  <dcterms:modified xsi:type="dcterms:W3CDTF">2025-03-05T06:28:34Z</dcterms:modified>
</cp:coreProperties>
</file>